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6"/>
  </p:notesMasterIdLst>
  <p:sldIdLst>
    <p:sldId id="256" r:id="rId2"/>
    <p:sldId id="273" r:id="rId3"/>
    <p:sldId id="274" r:id="rId4"/>
    <p:sldId id="281" r:id="rId5"/>
    <p:sldId id="284" r:id="rId6"/>
    <p:sldId id="275" r:id="rId7"/>
    <p:sldId id="277" r:id="rId8"/>
    <p:sldId id="276" r:id="rId9"/>
    <p:sldId id="285" r:id="rId10"/>
    <p:sldId id="286" r:id="rId11"/>
    <p:sldId id="287" r:id="rId12"/>
    <p:sldId id="288" r:id="rId13"/>
    <p:sldId id="289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1935" autoAdjust="0"/>
  </p:normalViewPr>
  <p:slideViewPr>
    <p:cSldViewPr>
      <p:cViewPr>
        <p:scale>
          <a:sx n="66" d="100"/>
          <a:sy n="66" d="100"/>
        </p:scale>
        <p:origin x="-151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4FB6D-310E-41C7-9266-16B80204CE0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0996F0-6CAC-4969-B7A9-93E801149B14}">
      <dgm:prSet phldrT="[Text]" custT="1"/>
      <dgm:spPr/>
      <dgm:t>
        <a:bodyPr/>
        <a:lstStyle/>
        <a:p>
          <a:r>
            <a:rPr lang="en-US" sz="1400" b="1" dirty="0" smtClean="0"/>
            <a:t>Exclusion of the interconnection between participants</a:t>
          </a:r>
          <a:endParaRPr lang="en-US" sz="1400" b="1" dirty="0"/>
        </a:p>
      </dgm:t>
    </dgm:pt>
    <dgm:pt modelId="{BD6F657F-568F-47A3-A44F-A86F1AB06C95}" type="parTrans" cxnId="{3E676D9C-FB9B-4063-928E-F827C52E6AEB}">
      <dgm:prSet/>
      <dgm:spPr/>
      <dgm:t>
        <a:bodyPr/>
        <a:lstStyle/>
        <a:p>
          <a:endParaRPr lang="en-US" b="1"/>
        </a:p>
      </dgm:t>
    </dgm:pt>
    <dgm:pt modelId="{97ECE678-8414-466E-A61C-967AD37CCA93}" type="sibTrans" cxnId="{3E676D9C-FB9B-4063-928E-F827C52E6AEB}">
      <dgm:prSet/>
      <dgm:spPr/>
      <dgm:t>
        <a:bodyPr/>
        <a:lstStyle/>
        <a:p>
          <a:endParaRPr lang="en-US" b="1"/>
        </a:p>
      </dgm:t>
    </dgm:pt>
    <dgm:pt modelId="{6407C3D2-AEAB-4F9B-A0BA-87AE079EAAFA}">
      <dgm:prSet phldrT="[Text]" custT="1"/>
      <dgm:spPr/>
      <dgm:t>
        <a:bodyPr/>
        <a:lstStyle/>
        <a:p>
          <a:r>
            <a:rPr lang="en-US" sz="1400" b="1" dirty="0" smtClean="0"/>
            <a:t>Transparency</a:t>
          </a:r>
          <a:endParaRPr lang="en-US" sz="1400" b="1" dirty="0"/>
        </a:p>
      </dgm:t>
    </dgm:pt>
    <dgm:pt modelId="{EFA888BC-9891-4331-8351-1415BC789639}" type="parTrans" cxnId="{0A1C8300-E354-4E4B-A7C8-F17F36098ABE}">
      <dgm:prSet/>
      <dgm:spPr/>
      <dgm:t>
        <a:bodyPr/>
        <a:lstStyle/>
        <a:p>
          <a:endParaRPr lang="en-US" b="1"/>
        </a:p>
      </dgm:t>
    </dgm:pt>
    <dgm:pt modelId="{8B487ABA-AD68-496A-A69A-48F876F07CEF}" type="sibTrans" cxnId="{0A1C8300-E354-4E4B-A7C8-F17F36098ABE}">
      <dgm:prSet/>
      <dgm:spPr/>
      <dgm:t>
        <a:bodyPr/>
        <a:lstStyle/>
        <a:p>
          <a:endParaRPr lang="en-US" b="1"/>
        </a:p>
      </dgm:t>
    </dgm:pt>
    <dgm:pt modelId="{CE4C8294-3631-4207-A457-83692C72F53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/>
            <a:t>Raising the level of awareness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dirty="0"/>
        </a:p>
      </dgm:t>
    </dgm:pt>
    <dgm:pt modelId="{2F008202-B402-4670-AE0D-51310D35022C}" type="parTrans" cxnId="{162420FD-426D-424D-88E1-C7928A110AAD}">
      <dgm:prSet/>
      <dgm:spPr/>
      <dgm:t>
        <a:bodyPr/>
        <a:lstStyle/>
        <a:p>
          <a:endParaRPr lang="en-US" b="1"/>
        </a:p>
      </dgm:t>
    </dgm:pt>
    <dgm:pt modelId="{92380EB9-B911-4F5C-9975-81A444E6D135}" type="sibTrans" cxnId="{162420FD-426D-424D-88E1-C7928A110AAD}">
      <dgm:prSet/>
      <dgm:spPr/>
      <dgm:t>
        <a:bodyPr/>
        <a:lstStyle/>
        <a:p>
          <a:endParaRPr lang="en-US" b="1"/>
        </a:p>
      </dgm:t>
    </dgm:pt>
    <dgm:pt modelId="{53F4E94B-3D3F-4C26-ACA9-9C1F35075682}">
      <dgm:prSet phldrT="[Text]" custT="1"/>
      <dgm:spPr/>
      <dgm:t>
        <a:bodyPr/>
        <a:lstStyle/>
        <a:p>
          <a:r>
            <a:rPr lang="en-US" sz="1400" b="1" dirty="0" smtClean="0"/>
            <a:t>Functional and institutional changes</a:t>
          </a:r>
          <a:endParaRPr lang="en-US" sz="1400" b="1" dirty="0"/>
        </a:p>
      </dgm:t>
    </dgm:pt>
    <dgm:pt modelId="{88FAC18D-9F1B-4DBA-8A22-4A0B5E4F854B}" type="parTrans" cxnId="{3C8994A2-3784-4023-AAD8-460C6DD3E255}">
      <dgm:prSet/>
      <dgm:spPr/>
      <dgm:t>
        <a:bodyPr/>
        <a:lstStyle/>
        <a:p>
          <a:endParaRPr lang="en-US" b="1"/>
        </a:p>
      </dgm:t>
    </dgm:pt>
    <dgm:pt modelId="{E62D2DB5-0FF8-4DCA-B895-ADC383558806}" type="sibTrans" cxnId="{3C8994A2-3784-4023-AAD8-460C6DD3E255}">
      <dgm:prSet/>
      <dgm:spPr/>
      <dgm:t>
        <a:bodyPr/>
        <a:lstStyle/>
        <a:p>
          <a:endParaRPr lang="en-US" b="1"/>
        </a:p>
      </dgm:t>
    </dgm:pt>
    <dgm:pt modelId="{164E891A-E935-4AEB-B1AD-3AEC53A6B7FF}">
      <dgm:prSet phldrT="[Text]" custT="1"/>
      <dgm:spPr/>
      <dgm:t>
        <a:bodyPr/>
        <a:lstStyle/>
        <a:p>
          <a:r>
            <a:rPr lang="en-US" sz="1400" b="1" dirty="0" smtClean="0"/>
            <a:t>Exclusion of the conflict of interest in terms of decision making process</a:t>
          </a:r>
          <a:endParaRPr lang="en-US" sz="1400" b="1" dirty="0"/>
        </a:p>
      </dgm:t>
    </dgm:pt>
    <dgm:pt modelId="{683E8EE8-60B6-4228-A914-5148DC928021}" type="parTrans" cxnId="{94734DB9-58CB-4255-8F89-976A294D068D}">
      <dgm:prSet/>
      <dgm:spPr/>
      <dgm:t>
        <a:bodyPr/>
        <a:lstStyle/>
        <a:p>
          <a:endParaRPr lang="en-US" b="1"/>
        </a:p>
      </dgm:t>
    </dgm:pt>
    <dgm:pt modelId="{9B3C133A-1DA3-46A7-AFA3-C960711F7C59}" type="sibTrans" cxnId="{94734DB9-58CB-4255-8F89-976A294D068D}">
      <dgm:prSet/>
      <dgm:spPr/>
      <dgm:t>
        <a:bodyPr/>
        <a:lstStyle/>
        <a:p>
          <a:endParaRPr lang="en-US" b="1"/>
        </a:p>
      </dgm:t>
    </dgm:pt>
    <dgm:pt modelId="{CF1BAEF3-9307-4C21-807A-08AB1B4BE9A4}" type="pres">
      <dgm:prSet presAssocID="{06A4FB6D-310E-41C7-9266-16B80204CE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EC3B1F-F32D-4265-AF9F-5698A3AE79FA}" type="pres">
      <dgm:prSet presAssocID="{BB0996F0-6CAC-4969-B7A9-93E801149B14}" presName="node" presStyleLbl="node1" presStyleIdx="0" presStyleCnt="5" custScaleX="167975" custRadScaleRad="103363" custRadScaleInc="-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7C74D-1ACC-4618-B572-E1CDEA6CB2E3}" type="pres">
      <dgm:prSet presAssocID="{97ECE678-8414-466E-A61C-967AD37CCA9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C5118B0-21B9-41E3-B358-B9B2FEE65832}" type="pres">
      <dgm:prSet presAssocID="{97ECE678-8414-466E-A61C-967AD37CCA9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C646680-8073-4820-B884-F5061115B12E}" type="pres">
      <dgm:prSet presAssocID="{164E891A-E935-4AEB-B1AD-3AEC53A6B7FF}" presName="node" presStyleLbl="node1" presStyleIdx="1" presStyleCnt="5" custScaleX="132647" custRadScaleRad="115806" custRadScaleInc="7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06579-80D3-40E0-8100-DDB811DAE215}" type="pres">
      <dgm:prSet presAssocID="{9B3C133A-1DA3-46A7-AFA3-C960711F7C5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6E5F62F-B89A-4857-9A4C-161E52B6B714}" type="pres">
      <dgm:prSet presAssocID="{9B3C133A-1DA3-46A7-AFA3-C960711F7C5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8B02779-AED6-4768-8712-5D92CD853310}" type="pres">
      <dgm:prSet presAssocID="{6407C3D2-AEAB-4F9B-A0BA-87AE079EAAFA}" presName="node" presStyleLbl="node1" presStyleIdx="2" presStyleCnt="5" custScaleX="132647" custRadScaleRad="107016" custRadScaleInc="-16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DA61A-C190-4460-8348-D1C355F96BA3}" type="pres">
      <dgm:prSet presAssocID="{8B487ABA-AD68-496A-A69A-48F876F07CE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1287AA5-06EE-4D2C-9126-AFC5B5A526E0}" type="pres">
      <dgm:prSet presAssocID="{8B487ABA-AD68-496A-A69A-48F876F07CE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C712F9F-732C-44E8-ACDD-DC8366A76491}" type="pres">
      <dgm:prSet presAssocID="{CE4C8294-3631-4207-A457-83692C72F53B}" presName="node" presStyleLbl="node1" presStyleIdx="3" presStyleCnt="5" custScaleX="132647" custRadScaleRad="103042" custRadScaleInc="6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AF47A-458E-4670-B806-C0F9C34921FD}" type="pres">
      <dgm:prSet presAssocID="{92380EB9-B911-4F5C-9975-81A444E6D13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3DC7042-3241-42AA-90CF-E63B8788B751}" type="pres">
      <dgm:prSet presAssocID="{92380EB9-B911-4F5C-9975-81A444E6D13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D14138A-35E9-4E1F-826D-79E490722853}" type="pres">
      <dgm:prSet presAssocID="{53F4E94B-3D3F-4C26-ACA9-9C1F35075682}" presName="node" presStyleLbl="node1" presStyleIdx="4" presStyleCnt="5" custScaleX="132647" custRadScaleRad="114536" custRadScaleInc="-6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84553-7C3E-4B3A-851E-7C9785EAF0A9}" type="pres">
      <dgm:prSet presAssocID="{E62D2DB5-0FF8-4DCA-B895-ADC38355880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40C0A37-79B9-4B90-AA03-4BB26EC863D5}" type="pres">
      <dgm:prSet presAssocID="{E62D2DB5-0FF8-4DCA-B895-ADC38355880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22BF78D-5561-4EDA-B3B6-AA031E7E1049}" type="presOf" srcId="{06A4FB6D-310E-41C7-9266-16B80204CE04}" destId="{CF1BAEF3-9307-4C21-807A-08AB1B4BE9A4}" srcOrd="0" destOrd="0" presId="urn:microsoft.com/office/officeart/2005/8/layout/cycle2"/>
    <dgm:cxn modelId="{28454773-A339-45B8-97A4-B14E69488443}" type="presOf" srcId="{9B3C133A-1DA3-46A7-AFA3-C960711F7C59}" destId="{16A06579-80D3-40E0-8100-DDB811DAE215}" srcOrd="0" destOrd="0" presId="urn:microsoft.com/office/officeart/2005/8/layout/cycle2"/>
    <dgm:cxn modelId="{B8C0FCE1-049D-438A-9781-CAB1871742CE}" type="presOf" srcId="{E62D2DB5-0FF8-4DCA-B895-ADC383558806}" destId="{B40C0A37-79B9-4B90-AA03-4BB26EC863D5}" srcOrd="1" destOrd="0" presId="urn:microsoft.com/office/officeart/2005/8/layout/cycle2"/>
    <dgm:cxn modelId="{0A1C8300-E354-4E4B-A7C8-F17F36098ABE}" srcId="{06A4FB6D-310E-41C7-9266-16B80204CE04}" destId="{6407C3D2-AEAB-4F9B-A0BA-87AE079EAAFA}" srcOrd="2" destOrd="0" parTransId="{EFA888BC-9891-4331-8351-1415BC789639}" sibTransId="{8B487ABA-AD68-496A-A69A-48F876F07CEF}"/>
    <dgm:cxn modelId="{3BF248DD-5DB7-45CF-858F-EE4422E65AD3}" type="presOf" srcId="{8B487ABA-AD68-496A-A69A-48F876F07CEF}" destId="{F1287AA5-06EE-4D2C-9126-AFC5B5A526E0}" srcOrd="1" destOrd="0" presId="urn:microsoft.com/office/officeart/2005/8/layout/cycle2"/>
    <dgm:cxn modelId="{162420FD-426D-424D-88E1-C7928A110AAD}" srcId="{06A4FB6D-310E-41C7-9266-16B80204CE04}" destId="{CE4C8294-3631-4207-A457-83692C72F53B}" srcOrd="3" destOrd="0" parTransId="{2F008202-B402-4670-AE0D-51310D35022C}" sibTransId="{92380EB9-B911-4F5C-9975-81A444E6D135}"/>
    <dgm:cxn modelId="{863D3139-629F-4C1C-8FF8-0D24A4EFD700}" type="presOf" srcId="{164E891A-E935-4AEB-B1AD-3AEC53A6B7FF}" destId="{CC646680-8073-4820-B884-F5061115B12E}" srcOrd="0" destOrd="0" presId="urn:microsoft.com/office/officeart/2005/8/layout/cycle2"/>
    <dgm:cxn modelId="{DD776187-1D3A-463F-9E82-44D293D4B894}" type="presOf" srcId="{92380EB9-B911-4F5C-9975-81A444E6D135}" destId="{E3DC7042-3241-42AA-90CF-E63B8788B751}" srcOrd="1" destOrd="0" presId="urn:microsoft.com/office/officeart/2005/8/layout/cycle2"/>
    <dgm:cxn modelId="{86C0D7B7-1A44-4F50-80B2-40BA928B7E70}" type="presOf" srcId="{6407C3D2-AEAB-4F9B-A0BA-87AE079EAAFA}" destId="{F8B02779-AED6-4768-8712-5D92CD853310}" srcOrd="0" destOrd="0" presId="urn:microsoft.com/office/officeart/2005/8/layout/cycle2"/>
    <dgm:cxn modelId="{38D3B644-9EFE-40D0-850A-7BD827E3A75E}" type="presOf" srcId="{CE4C8294-3631-4207-A457-83692C72F53B}" destId="{EC712F9F-732C-44E8-ACDD-DC8366A76491}" srcOrd="0" destOrd="0" presId="urn:microsoft.com/office/officeart/2005/8/layout/cycle2"/>
    <dgm:cxn modelId="{9AC63FAA-30DA-42D8-A33B-F0155DAE86D5}" type="presOf" srcId="{E62D2DB5-0FF8-4DCA-B895-ADC383558806}" destId="{33B84553-7C3E-4B3A-851E-7C9785EAF0A9}" srcOrd="0" destOrd="0" presId="urn:microsoft.com/office/officeart/2005/8/layout/cycle2"/>
    <dgm:cxn modelId="{94734DB9-58CB-4255-8F89-976A294D068D}" srcId="{06A4FB6D-310E-41C7-9266-16B80204CE04}" destId="{164E891A-E935-4AEB-B1AD-3AEC53A6B7FF}" srcOrd="1" destOrd="0" parTransId="{683E8EE8-60B6-4228-A914-5148DC928021}" sibTransId="{9B3C133A-1DA3-46A7-AFA3-C960711F7C59}"/>
    <dgm:cxn modelId="{19012092-2691-462B-A66C-2FAD038E3EF9}" type="presOf" srcId="{8B487ABA-AD68-496A-A69A-48F876F07CEF}" destId="{274DA61A-C190-4460-8348-D1C355F96BA3}" srcOrd="0" destOrd="0" presId="urn:microsoft.com/office/officeart/2005/8/layout/cycle2"/>
    <dgm:cxn modelId="{3C8994A2-3784-4023-AAD8-460C6DD3E255}" srcId="{06A4FB6D-310E-41C7-9266-16B80204CE04}" destId="{53F4E94B-3D3F-4C26-ACA9-9C1F35075682}" srcOrd="4" destOrd="0" parTransId="{88FAC18D-9F1B-4DBA-8A22-4A0B5E4F854B}" sibTransId="{E62D2DB5-0FF8-4DCA-B895-ADC383558806}"/>
    <dgm:cxn modelId="{1353890F-10A9-48D8-A7B4-D82A5FB8201D}" type="presOf" srcId="{97ECE678-8414-466E-A61C-967AD37CCA93}" destId="{6C5118B0-21B9-41E3-B358-B9B2FEE65832}" srcOrd="1" destOrd="0" presId="urn:microsoft.com/office/officeart/2005/8/layout/cycle2"/>
    <dgm:cxn modelId="{8CF0DA90-B1BF-4A59-BF45-536BD16AAF04}" type="presOf" srcId="{97ECE678-8414-466E-A61C-967AD37CCA93}" destId="{3967C74D-1ACC-4618-B572-E1CDEA6CB2E3}" srcOrd="0" destOrd="0" presId="urn:microsoft.com/office/officeart/2005/8/layout/cycle2"/>
    <dgm:cxn modelId="{19BF479E-AF39-4CAB-8625-4876D12F41E9}" type="presOf" srcId="{BB0996F0-6CAC-4969-B7A9-93E801149B14}" destId="{B3EC3B1F-F32D-4265-AF9F-5698A3AE79FA}" srcOrd="0" destOrd="0" presId="urn:microsoft.com/office/officeart/2005/8/layout/cycle2"/>
    <dgm:cxn modelId="{3E676D9C-FB9B-4063-928E-F827C52E6AEB}" srcId="{06A4FB6D-310E-41C7-9266-16B80204CE04}" destId="{BB0996F0-6CAC-4969-B7A9-93E801149B14}" srcOrd="0" destOrd="0" parTransId="{BD6F657F-568F-47A3-A44F-A86F1AB06C95}" sibTransId="{97ECE678-8414-466E-A61C-967AD37CCA93}"/>
    <dgm:cxn modelId="{9A7D1804-A7B0-491B-95C1-698BB1204D83}" type="presOf" srcId="{9B3C133A-1DA3-46A7-AFA3-C960711F7C59}" destId="{56E5F62F-B89A-4857-9A4C-161E52B6B714}" srcOrd="1" destOrd="0" presId="urn:microsoft.com/office/officeart/2005/8/layout/cycle2"/>
    <dgm:cxn modelId="{B697815A-D6D2-4FB7-A31C-84147D01E84D}" type="presOf" srcId="{92380EB9-B911-4F5C-9975-81A444E6D135}" destId="{485AF47A-458E-4670-B806-C0F9C34921FD}" srcOrd="0" destOrd="0" presId="urn:microsoft.com/office/officeart/2005/8/layout/cycle2"/>
    <dgm:cxn modelId="{46D603F5-ED33-4122-8443-D08E474E8EFE}" type="presOf" srcId="{53F4E94B-3D3F-4C26-ACA9-9C1F35075682}" destId="{DD14138A-35E9-4E1F-826D-79E490722853}" srcOrd="0" destOrd="0" presId="urn:microsoft.com/office/officeart/2005/8/layout/cycle2"/>
    <dgm:cxn modelId="{2BACBC6E-20D9-43AA-BC74-644C79478DF0}" type="presParOf" srcId="{CF1BAEF3-9307-4C21-807A-08AB1B4BE9A4}" destId="{B3EC3B1F-F32D-4265-AF9F-5698A3AE79FA}" srcOrd="0" destOrd="0" presId="urn:microsoft.com/office/officeart/2005/8/layout/cycle2"/>
    <dgm:cxn modelId="{C1DBF6CE-340F-4E06-AA19-D350D3A7E7DD}" type="presParOf" srcId="{CF1BAEF3-9307-4C21-807A-08AB1B4BE9A4}" destId="{3967C74D-1ACC-4618-B572-E1CDEA6CB2E3}" srcOrd="1" destOrd="0" presId="urn:microsoft.com/office/officeart/2005/8/layout/cycle2"/>
    <dgm:cxn modelId="{8A1C2D0A-E86B-4DF5-840D-B1ED214D44CA}" type="presParOf" srcId="{3967C74D-1ACC-4618-B572-E1CDEA6CB2E3}" destId="{6C5118B0-21B9-41E3-B358-B9B2FEE65832}" srcOrd="0" destOrd="0" presId="urn:microsoft.com/office/officeart/2005/8/layout/cycle2"/>
    <dgm:cxn modelId="{1D893A01-EB2A-4AAE-B25B-0EE8C169D324}" type="presParOf" srcId="{CF1BAEF3-9307-4C21-807A-08AB1B4BE9A4}" destId="{CC646680-8073-4820-B884-F5061115B12E}" srcOrd="2" destOrd="0" presId="urn:microsoft.com/office/officeart/2005/8/layout/cycle2"/>
    <dgm:cxn modelId="{59701E49-4358-42C6-92D0-714A75E25471}" type="presParOf" srcId="{CF1BAEF3-9307-4C21-807A-08AB1B4BE9A4}" destId="{16A06579-80D3-40E0-8100-DDB811DAE215}" srcOrd="3" destOrd="0" presId="urn:microsoft.com/office/officeart/2005/8/layout/cycle2"/>
    <dgm:cxn modelId="{CBC6FE65-17FF-4BD9-AD8D-46BC56A8D615}" type="presParOf" srcId="{16A06579-80D3-40E0-8100-DDB811DAE215}" destId="{56E5F62F-B89A-4857-9A4C-161E52B6B714}" srcOrd="0" destOrd="0" presId="urn:microsoft.com/office/officeart/2005/8/layout/cycle2"/>
    <dgm:cxn modelId="{E6ACE1B6-C951-4C5F-837C-CC9FBB5C1717}" type="presParOf" srcId="{CF1BAEF3-9307-4C21-807A-08AB1B4BE9A4}" destId="{F8B02779-AED6-4768-8712-5D92CD853310}" srcOrd="4" destOrd="0" presId="urn:microsoft.com/office/officeart/2005/8/layout/cycle2"/>
    <dgm:cxn modelId="{4A1B0FB1-D11F-4DA5-887A-64C931402CD1}" type="presParOf" srcId="{CF1BAEF3-9307-4C21-807A-08AB1B4BE9A4}" destId="{274DA61A-C190-4460-8348-D1C355F96BA3}" srcOrd="5" destOrd="0" presId="urn:microsoft.com/office/officeart/2005/8/layout/cycle2"/>
    <dgm:cxn modelId="{9D53F373-AF4C-4E70-B57E-FD48DE966148}" type="presParOf" srcId="{274DA61A-C190-4460-8348-D1C355F96BA3}" destId="{F1287AA5-06EE-4D2C-9126-AFC5B5A526E0}" srcOrd="0" destOrd="0" presId="urn:microsoft.com/office/officeart/2005/8/layout/cycle2"/>
    <dgm:cxn modelId="{3838B35C-370A-4E59-8D42-BB65BD2500EE}" type="presParOf" srcId="{CF1BAEF3-9307-4C21-807A-08AB1B4BE9A4}" destId="{EC712F9F-732C-44E8-ACDD-DC8366A76491}" srcOrd="6" destOrd="0" presId="urn:microsoft.com/office/officeart/2005/8/layout/cycle2"/>
    <dgm:cxn modelId="{0357E4B5-CF42-4FD5-8A3F-550F3852A13C}" type="presParOf" srcId="{CF1BAEF3-9307-4C21-807A-08AB1B4BE9A4}" destId="{485AF47A-458E-4670-B806-C0F9C34921FD}" srcOrd="7" destOrd="0" presId="urn:microsoft.com/office/officeart/2005/8/layout/cycle2"/>
    <dgm:cxn modelId="{E76ABEF4-B5EB-4572-927D-BDF4D43F981B}" type="presParOf" srcId="{485AF47A-458E-4670-B806-C0F9C34921FD}" destId="{E3DC7042-3241-42AA-90CF-E63B8788B751}" srcOrd="0" destOrd="0" presId="urn:microsoft.com/office/officeart/2005/8/layout/cycle2"/>
    <dgm:cxn modelId="{BF8E4AB5-E1A4-41A4-B039-02782C3E19BF}" type="presParOf" srcId="{CF1BAEF3-9307-4C21-807A-08AB1B4BE9A4}" destId="{DD14138A-35E9-4E1F-826D-79E490722853}" srcOrd="8" destOrd="0" presId="urn:microsoft.com/office/officeart/2005/8/layout/cycle2"/>
    <dgm:cxn modelId="{CC47B446-44EA-4CDF-ABD0-8611F308E6AE}" type="presParOf" srcId="{CF1BAEF3-9307-4C21-807A-08AB1B4BE9A4}" destId="{33B84553-7C3E-4B3A-851E-7C9785EAF0A9}" srcOrd="9" destOrd="0" presId="urn:microsoft.com/office/officeart/2005/8/layout/cycle2"/>
    <dgm:cxn modelId="{97070AD5-FD4F-434E-A8B1-08E42751A42C}" type="presParOf" srcId="{33B84553-7C3E-4B3A-851E-7C9785EAF0A9}" destId="{B40C0A37-79B9-4B90-AA03-4BB26EC863D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C3B1F-F32D-4265-AF9F-5698A3AE79FA}">
      <dsp:nvSpPr>
        <dsp:cNvPr id="0" name=""/>
        <dsp:cNvSpPr/>
      </dsp:nvSpPr>
      <dsp:spPr>
        <a:xfrm>
          <a:off x="2307885" y="0"/>
          <a:ext cx="2664786" cy="1586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Exclusion of the interconnection between participants</a:t>
          </a:r>
          <a:endParaRPr lang="en-US" sz="1400" b="1" kern="1200" dirty="0"/>
        </a:p>
      </dsp:txBody>
      <dsp:txXfrm>
        <a:off x="2307885" y="0"/>
        <a:ext cx="2664786" cy="1586418"/>
      </dsp:txXfrm>
    </dsp:sp>
    <dsp:sp modelId="{3967C74D-1ACC-4618-B572-E1CDEA6CB2E3}">
      <dsp:nvSpPr>
        <dsp:cNvPr id="0" name=""/>
        <dsp:cNvSpPr/>
      </dsp:nvSpPr>
      <dsp:spPr>
        <a:xfrm rot="1906565">
          <a:off x="4655284" y="1256490"/>
          <a:ext cx="330118" cy="535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/>
        </a:p>
      </dsp:txBody>
      <dsp:txXfrm rot="1906565">
        <a:off x="4655284" y="1256490"/>
        <a:ext cx="330118" cy="535416"/>
      </dsp:txXfrm>
    </dsp:sp>
    <dsp:sp modelId="{CC646680-8073-4820-B884-F5061115B12E}">
      <dsp:nvSpPr>
        <dsp:cNvPr id="0" name=""/>
        <dsp:cNvSpPr/>
      </dsp:nvSpPr>
      <dsp:spPr>
        <a:xfrm>
          <a:off x="4853808" y="1403483"/>
          <a:ext cx="2104336" cy="1586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Exclusion of the conflict of interest in terms of decision making process</a:t>
          </a:r>
          <a:endParaRPr lang="en-US" sz="1400" b="1" kern="1200" dirty="0"/>
        </a:p>
      </dsp:txBody>
      <dsp:txXfrm>
        <a:off x="4853808" y="1403483"/>
        <a:ext cx="2104336" cy="1586418"/>
      </dsp:txXfrm>
    </dsp:sp>
    <dsp:sp modelId="{16A06579-80D3-40E0-8100-DDB811DAE215}">
      <dsp:nvSpPr>
        <dsp:cNvPr id="0" name=""/>
        <dsp:cNvSpPr/>
      </dsp:nvSpPr>
      <dsp:spPr>
        <a:xfrm rot="6592901">
          <a:off x="5306588" y="3036528"/>
          <a:ext cx="397727" cy="535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/>
        </a:p>
      </dsp:txBody>
      <dsp:txXfrm rot="6592901">
        <a:off x="5306588" y="3036528"/>
        <a:ext cx="397727" cy="535416"/>
      </dsp:txXfrm>
    </dsp:sp>
    <dsp:sp modelId="{F8B02779-AED6-4768-8712-5D92CD853310}">
      <dsp:nvSpPr>
        <dsp:cNvPr id="0" name=""/>
        <dsp:cNvSpPr/>
      </dsp:nvSpPr>
      <dsp:spPr>
        <a:xfrm>
          <a:off x="4045102" y="3639741"/>
          <a:ext cx="2104336" cy="1586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Transparency</a:t>
          </a:r>
          <a:endParaRPr lang="en-US" sz="1400" b="1" kern="1200" dirty="0"/>
        </a:p>
      </dsp:txBody>
      <dsp:txXfrm>
        <a:off x="4045102" y="3639741"/>
        <a:ext cx="2104336" cy="1586418"/>
      </dsp:txXfrm>
    </dsp:sp>
    <dsp:sp modelId="{274DA61A-C190-4460-8348-D1C355F96BA3}">
      <dsp:nvSpPr>
        <dsp:cNvPr id="0" name=""/>
        <dsp:cNvSpPr/>
      </dsp:nvSpPr>
      <dsp:spPr>
        <a:xfrm rot="10761088">
          <a:off x="3562224" y="4180687"/>
          <a:ext cx="341331" cy="535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/>
        </a:p>
      </dsp:txBody>
      <dsp:txXfrm rot="10761088">
        <a:off x="3562224" y="4180687"/>
        <a:ext cx="341331" cy="535416"/>
      </dsp:txXfrm>
    </dsp:sp>
    <dsp:sp modelId="{EC712F9F-732C-44E8-ACDD-DC8366A76491}">
      <dsp:nvSpPr>
        <dsp:cNvPr id="0" name=""/>
        <dsp:cNvSpPr/>
      </dsp:nvSpPr>
      <dsp:spPr>
        <a:xfrm>
          <a:off x="1297022" y="3670848"/>
          <a:ext cx="2104336" cy="1586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/>
            <a:t>Raising the level of awareness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1297022" y="3670848"/>
        <a:ext cx="2104336" cy="1586418"/>
      </dsp:txXfrm>
    </dsp:sp>
    <dsp:sp modelId="{485AF47A-458E-4670-B806-C0F9C34921FD}">
      <dsp:nvSpPr>
        <dsp:cNvPr id="0" name=""/>
        <dsp:cNvSpPr/>
      </dsp:nvSpPr>
      <dsp:spPr>
        <a:xfrm rot="14844859">
          <a:off x="1665620" y="3073577"/>
          <a:ext cx="433069" cy="535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/>
        </a:p>
      </dsp:txBody>
      <dsp:txXfrm rot="14844859">
        <a:off x="1665620" y="3073577"/>
        <a:ext cx="433069" cy="535416"/>
      </dsp:txXfrm>
    </dsp:sp>
    <dsp:sp modelId="{DD14138A-35E9-4E1F-826D-79E490722853}">
      <dsp:nvSpPr>
        <dsp:cNvPr id="0" name=""/>
        <dsp:cNvSpPr/>
      </dsp:nvSpPr>
      <dsp:spPr>
        <a:xfrm>
          <a:off x="353535" y="1402669"/>
          <a:ext cx="2104336" cy="1586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Functional and institutional changes</a:t>
          </a:r>
          <a:endParaRPr lang="en-US" sz="1400" b="1" kern="1200" dirty="0"/>
        </a:p>
      </dsp:txBody>
      <dsp:txXfrm>
        <a:off x="353535" y="1402669"/>
        <a:ext cx="2104336" cy="1586418"/>
      </dsp:txXfrm>
    </dsp:sp>
    <dsp:sp modelId="{33B84553-7C3E-4B3A-851E-7C9785EAF0A9}">
      <dsp:nvSpPr>
        <dsp:cNvPr id="0" name=""/>
        <dsp:cNvSpPr/>
      </dsp:nvSpPr>
      <dsp:spPr>
        <a:xfrm rot="19672981">
          <a:off x="2301906" y="1265621"/>
          <a:ext cx="318593" cy="535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/>
        </a:p>
      </dsp:txBody>
      <dsp:txXfrm rot="19672981">
        <a:off x="2301906" y="1265621"/>
        <a:ext cx="318593" cy="5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F4A97-F80A-4EE6-BA6A-BAEB117F460D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6A034-6182-4002-B6BB-0AD60389E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6A034-6182-4002-B6BB-0AD60389E7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40CB-64EE-4860-8466-1F41C37EC039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4114801"/>
            <a:ext cx="4114800" cy="2666999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</a:t>
            </a:r>
            <a:r>
              <a:rPr lang="en-US" sz="25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Zorayr</a:t>
            </a:r>
            <a:r>
              <a:rPr lang="en-US" sz="25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Karapetyan</a:t>
            </a:r>
            <a: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Ph.D.</a:t>
            </a:r>
            <a:b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Methodology </a:t>
            </a:r>
            <a:b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International Relations Department</a:t>
            </a:r>
            <a: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5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4-5,  2017, Lisbon, Portugal</a:t>
            </a:r>
            <a:endParaRPr lang="en-US" sz="2200" i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66800"/>
            <a:ext cx="9144000" cy="2666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CHAMBER OF CONTROL (SAI)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REPUBLIC OF ARMENIA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48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55509"/>
            <a:ext cx="8610600" cy="5626291"/>
          </a:xfrm>
        </p:spPr>
        <p:txBody>
          <a:bodyPr>
            <a:normAutofit/>
          </a:bodyPr>
          <a:lstStyle/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228600"/>
            <a:ext cx="5638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noProof="0" dirty="0" smtClean="0">
                <a:solidFill>
                  <a:schemeClr val="bg1"/>
                </a:solidFill>
              </a:rPr>
              <a:t>RESPONSIBILITY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1905000"/>
            <a:ext cx="2362200" cy="990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Mechanisms of exclusion of interconnections</a:t>
            </a:r>
            <a:endParaRPr lang="en-US" sz="14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819400" y="1905000"/>
            <a:ext cx="2265363" cy="990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 smtClean="0"/>
              <a:t>Disclosure mechanisms</a:t>
            </a:r>
          </a:p>
          <a:p>
            <a:pPr algn="ctr"/>
            <a:r>
              <a:rPr lang="en-US" sz="1400" b="1" dirty="0" smtClean="0"/>
              <a:t>of real shareholders</a:t>
            </a:r>
            <a:endParaRPr lang="en-US" sz="14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562600" y="1905000"/>
            <a:ext cx="2341563" cy="990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b="1" dirty="0" smtClean="0"/>
              <a:t>Mechanisms for exclusion</a:t>
            </a:r>
          </a:p>
          <a:p>
            <a:pPr algn="ctr"/>
            <a:r>
              <a:rPr lang="en-US" sz="1400" b="1" dirty="0" smtClean="0"/>
              <a:t>of conflict of interests </a:t>
            </a:r>
            <a:r>
              <a:rPr lang="en-US" sz="1400" dirty="0"/>
              <a:t>		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81200" y="4648200"/>
            <a:ext cx="1066800" cy="1219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1828800" y="5943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Black list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24400" y="4572000"/>
            <a:ext cx="3124200" cy="1295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 smtClean="0"/>
              <a:t>Bring to responsibility</a:t>
            </a:r>
          </a:p>
          <a:p>
            <a:pPr algn="ctr"/>
            <a:r>
              <a:rPr lang="en-US" sz="1400" b="1" dirty="0" smtClean="0"/>
              <a:t>stipulated by the Law</a:t>
            </a:r>
            <a:endParaRPr lang="en-US" sz="1400" b="1" dirty="0"/>
          </a:p>
        </p:txBody>
      </p: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1295400" y="1295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 BIDDER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stCxn id="10" idx="4"/>
            <a:endCxn id="13" idx="0"/>
          </p:cNvCxnSpPr>
          <p:nvPr/>
        </p:nvCxnSpPr>
        <p:spPr>
          <a:xfrm>
            <a:off x="841383" y="3019425"/>
            <a:ext cx="1673217" cy="162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4"/>
            <a:endCxn id="13" idx="0"/>
          </p:cNvCxnSpPr>
          <p:nvPr/>
        </p:nvCxnSpPr>
        <p:spPr>
          <a:xfrm flipH="1">
            <a:off x="2514600" y="3019425"/>
            <a:ext cx="965538" cy="162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42"/>
          <p:cNvSpPr txBox="1">
            <a:spLocks noChangeArrowheads="1"/>
          </p:cNvSpPr>
          <p:nvPr/>
        </p:nvSpPr>
        <p:spPr bwMode="auto">
          <a:xfrm>
            <a:off x="5638800" y="1295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AN OFFICIAL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5505450" y="3790950"/>
            <a:ext cx="1524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3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2286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REDUCTION OF PROCUREMENT METHODS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1066800" y="11430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Old law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486400" y="1143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/>
            <a:r>
              <a:rPr lang="en-US" sz="2400" dirty="0" smtClean="0">
                <a:solidFill>
                  <a:schemeClr val="bg1"/>
                </a:solidFill>
              </a:rPr>
              <a:t>New law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1000" y="1676400"/>
            <a:ext cx="30480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       7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3429000" y="2209800"/>
            <a:ext cx="1371600" cy="304800"/>
          </a:xfrm>
          <a:prstGeom prst="rightArrow">
            <a:avLst>
              <a:gd name="adj1" fmla="val 583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181600" y="1676400"/>
            <a:ext cx="31242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14400" y="3124200"/>
            <a:ext cx="3581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Open procedure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Simplified procedure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Negotiation procedure by initially publishing procurement announcement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Negotiation procedure without initially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publishing procurement announcement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Competitive dialogue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Restricted procedure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Procurements carried out under framework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agreements</a:t>
            </a:r>
            <a:endParaRPr lang="en-US" sz="1400" b="1" dirty="0">
              <a:solidFill>
                <a:schemeClr val="bg1"/>
              </a:solidFill>
              <a:latin typeface="GHEA Grapalat" pitchFamily="50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10200" y="3200400"/>
            <a:ext cx="3124200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294" indent="-2742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b="1" dirty="0" smtClean="0">
                <a:solidFill>
                  <a:schemeClr val="bg1"/>
                </a:solidFill>
                <a:latin typeface="GHEA Grapalat" pitchFamily="50" charset="0"/>
              </a:rPr>
              <a:t>e</a:t>
            </a:r>
            <a:r>
              <a:rPr lang="en-US" altLang="en-US" sz="1400" b="1" dirty="0" smtClean="0">
                <a:solidFill>
                  <a:schemeClr val="bg1"/>
                </a:solidFill>
                <a:latin typeface="GHEA Grapalat" pitchFamily="50" charset="0"/>
                <a:cs typeface="+mn-cs"/>
              </a:rPr>
              <a:t>-Auction</a:t>
            </a:r>
            <a:endParaRPr lang="en-US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  <a:p>
            <a:pPr marL="274294" indent="-274294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ja-JP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  <a:p>
            <a:pPr marL="274294" indent="-2742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b="1" dirty="0" smtClean="0">
                <a:solidFill>
                  <a:schemeClr val="bg1"/>
                </a:solidFill>
                <a:latin typeface="GHEA Grapalat" pitchFamily="50" charset="0"/>
                <a:cs typeface="+mn-cs"/>
              </a:rPr>
              <a:t>Competition</a:t>
            </a:r>
            <a:endParaRPr lang="en-US" altLang="en-US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  <a:p>
            <a:pPr marL="274294" indent="-2742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b="1" dirty="0" smtClean="0">
                <a:solidFill>
                  <a:schemeClr val="bg1"/>
                </a:solidFill>
                <a:latin typeface="GHEA Grapalat" pitchFamily="50" charset="0"/>
                <a:cs typeface="+mn-cs"/>
              </a:rPr>
              <a:t>Request for Quotation</a:t>
            </a:r>
            <a:endParaRPr lang="en-US" altLang="en-US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  <a:p>
            <a:pPr marL="274294" indent="-274294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  <a:p>
            <a:pPr marL="274294" indent="-2742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b="1" dirty="0" smtClean="0">
                <a:solidFill>
                  <a:schemeClr val="bg1"/>
                </a:solidFill>
                <a:latin typeface="GHEA Grapalat" pitchFamily="50" charset="0"/>
                <a:cs typeface="+mn-cs"/>
              </a:rPr>
              <a:t>Single Source procurement</a:t>
            </a:r>
            <a:endParaRPr lang="en-US" sz="1400" b="1" dirty="0">
              <a:solidFill>
                <a:schemeClr val="bg1"/>
              </a:solidFill>
              <a:latin typeface="GHEA Grapalat" pitchFamily="50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13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-4.44444E-6 L 0.04167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1524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RAISING THE LEVEL OF COMPETITION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1314450"/>
            <a:ext cx="84010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3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152400"/>
            <a:ext cx="4038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MEDIA REVIEW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81000" y="1752600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Transparency International Annual Report 2015:</a:t>
            </a:r>
          </a:p>
          <a:p>
            <a:pPr algn="ctr"/>
            <a:endParaRPr lang="en-US" sz="32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“Chamber of Control remains the main pillar  for the integrity in Armenian public procurement system”</a:t>
            </a:r>
          </a:p>
          <a:p>
            <a:pPr algn="ctr"/>
            <a:endParaRPr lang="en-US" sz="3200" b="1" dirty="0" smtClean="0">
              <a:solidFill>
                <a:srgbClr val="FFC000"/>
              </a:solidFill>
              <a:latin typeface="GHEA Grapalat" pitchFamily="50" charset="0"/>
            </a:endParaRPr>
          </a:p>
          <a:p>
            <a:pPr algn="ctr"/>
            <a:endParaRPr lang="en-US" sz="3200" b="1" dirty="0" smtClean="0">
              <a:solidFill>
                <a:srgbClr val="FFC000"/>
              </a:solidFill>
              <a:latin typeface="GHEA Grapalat" pitchFamily="50" charset="0"/>
            </a:endParaRPr>
          </a:p>
          <a:p>
            <a:pPr algn="ctr"/>
            <a:endParaRPr lang="en-US" sz="3200" b="1" dirty="0">
              <a:solidFill>
                <a:srgbClr val="FFC000"/>
              </a:solidFill>
              <a:latin typeface="GHEA Grapalat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28600" y="381000"/>
            <a:ext cx="9144000" cy="4940491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Clr>
                <a:schemeClr val="tx2"/>
              </a:buCl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Clr>
                <a:schemeClr val="tx2"/>
              </a:buClr>
              <a:buFontTx/>
              <a:buChar char="-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Clr>
                <a:schemeClr val="tx2"/>
              </a:buClr>
              <a:buFontTx/>
              <a:buChar char="-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109728" indent="0" algn="ctr">
              <a:buClr>
                <a:schemeClr val="tx2"/>
              </a:buCl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109728" indent="0" algn="ctr">
              <a:buClr>
                <a:schemeClr val="tx2"/>
              </a:buCl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THANK YOU!</a:t>
            </a:r>
          </a:p>
          <a:p>
            <a:pPr>
              <a:buClr>
                <a:schemeClr val="tx2"/>
              </a:buClr>
              <a:buFontTx/>
              <a:buChar char="-"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3" y="2438400"/>
            <a:ext cx="457200" cy="22860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7" y="2590804"/>
            <a:ext cx="457200" cy="22860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0" y="2743207"/>
            <a:ext cx="457200" cy="228600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6629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</a:t>
            </a:r>
            <a:r>
              <a:rPr lang="en-US" sz="2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Zorayr</a:t>
            </a: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Karapetyan</a:t>
            </a: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Ph.D.</a:t>
            </a:r>
            <a:b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Head of Methodology and International Relations Department, Chamber of Control of the Republic of Armenia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intrel@cocmail.am</a:t>
            </a:r>
            <a:endParaRPr lang="en-US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73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57200" y="228600"/>
            <a:ext cx="5486400" cy="381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STAGES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03109"/>
            <a:ext cx="8229600" cy="494049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ADOBTED IN 1995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Established within the structure of the National Assembly of Armenia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REFORMS IN 2005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an Independent State Body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CONSTITIONAL REFORMS IN 2015 (CURRENT STAGE)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Chamber of Control transforms to </a:t>
            </a:r>
            <a:r>
              <a:rPr lang="en-US" sz="2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Chamber of Audit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(from April, 2018)</a:t>
            </a:r>
          </a:p>
          <a:p>
            <a:pPr marL="109728" indent="0" algn="just">
              <a:buNone/>
            </a:pPr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8674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EXTERNAL AUDIT</a:t>
            </a:r>
            <a:endParaRPr lang="ru-RU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 algn="ctr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and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funds and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revenues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state and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property</a:t>
            </a: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 and grant projects  </a:t>
            </a: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</a:p>
          <a:p>
            <a:pPr marL="457200" indent="-4572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TYPES OF AUDIT</a:t>
            </a:r>
          </a:p>
          <a:p>
            <a:pPr marL="457200" indent="-4572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endParaRPr lang="en-US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Financial audit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Compliance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Performance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2">
                  <a:lumMod val="20000"/>
                  <a:lumOff val="80000"/>
                </a:schemeClr>
              </a:buClr>
              <a:buSzPct val="60000"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228600"/>
            <a:ext cx="4495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OF AUDIT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0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6248400" cy="381000"/>
          </a:xfrm>
        </p:spPr>
        <p:txBody>
          <a:bodyPr>
            <a:noAutofit/>
          </a:bodyPr>
          <a:lstStyle/>
          <a:p>
            <a:pPr marL="109728" lvl="0"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1"/>
                </a:solidFill>
              </a:rPr>
              <a:t>SHIFT FROM </a:t>
            </a:r>
            <a:r>
              <a:rPr lang="en-US" sz="3000" b="1" dirty="0" smtClean="0">
                <a:solidFill>
                  <a:schemeClr val="bg1"/>
                </a:solidFill>
              </a:rPr>
              <a:t>INSPECTION </a:t>
            </a:r>
            <a:r>
              <a:rPr lang="en-US" sz="3000" b="1" dirty="0">
                <a:solidFill>
                  <a:schemeClr val="bg1"/>
                </a:solidFill>
              </a:rPr>
              <a:t>TO AUDIT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09728" lvl="0" algn="just">
              <a:spcBef>
                <a:spcPct val="20000"/>
              </a:spcBef>
              <a:defRPr/>
            </a:pPr>
            <a:r>
              <a:rPr lang="en-US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 ACHIEVMENTS</a:t>
            </a:r>
          </a:p>
          <a:p>
            <a:pPr marL="109728" lvl="0" algn="just">
              <a:spcBef>
                <a:spcPct val="20000"/>
              </a:spcBef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Annual Plan adopted by the SAI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Board members elected by the Parliament (at least 3/5 vote)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SAI staff members are not civil servants</a:t>
            </a:r>
          </a:p>
          <a:p>
            <a:pPr marL="109728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Unlimited access to State IT systems and databases</a:t>
            </a:r>
          </a:p>
          <a:p>
            <a:pPr marL="109728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Audit over budget execution statement is a preventive   measure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6248400" cy="381000"/>
          </a:xfrm>
        </p:spPr>
        <p:txBody>
          <a:bodyPr>
            <a:noAutofit/>
          </a:bodyPr>
          <a:lstStyle/>
          <a:p>
            <a:pPr marL="109728" lvl="0"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1"/>
                </a:solidFill>
              </a:rPr>
              <a:t>SHIFT FROM </a:t>
            </a:r>
            <a:r>
              <a:rPr lang="en-US" sz="3000" b="1" dirty="0" smtClean="0">
                <a:solidFill>
                  <a:schemeClr val="bg1"/>
                </a:solidFill>
              </a:rPr>
              <a:t>INSPECTION </a:t>
            </a:r>
            <a:r>
              <a:rPr lang="en-US" sz="3000" b="1" dirty="0">
                <a:solidFill>
                  <a:schemeClr val="bg1"/>
                </a:solidFill>
              </a:rPr>
              <a:t>TO AUDIT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990600"/>
            <a:ext cx="830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09728" lvl="0" algn="just">
              <a:spcBef>
                <a:spcPct val="20000"/>
              </a:spcBef>
              <a:defRPr/>
            </a:pPr>
            <a:endParaRPr lang="en-US" sz="27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algn="just">
              <a:spcBef>
                <a:spcPct val="20000"/>
              </a:spcBef>
              <a:defRPr/>
            </a:pPr>
            <a:r>
              <a:rPr lang="en-US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</a:p>
          <a:p>
            <a:pPr marL="109728" lvl="0" algn="just">
              <a:spcBef>
                <a:spcPct val="20000"/>
              </a:spcBef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Strengthening of Functional, Operational and Financial Independence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national standards sound to ISSAIs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Risk assessment system in Audit planning</a:t>
            </a:r>
          </a:p>
          <a:p>
            <a:pPr marL="109728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Quality control system</a:t>
            </a:r>
          </a:p>
          <a:p>
            <a:pPr marL="109728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Engagement of Qualified audit staff</a:t>
            </a: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>
                  <a:lumMod val="20000"/>
                  <a:lumOff val="80000"/>
                </a:schemeClr>
              </a:buClr>
              <a:buFont typeface="Calibri" pitchFamily="34" charset="0"/>
              <a:buChar char="●"/>
            </a:pP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r>
              <a:rPr lang="en-US" sz="2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</a:t>
            </a:r>
          </a:p>
          <a:p>
            <a:pPr marL="109728" indent="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endParaRPr lang="en-US" sz="26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628" indent="-3429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Parliament</a:t>
            </a:r>
            <a:endParaRPr lang="en-US" sz="26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628" indent="-3429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President</a:t>
            </a:r>
            <a:endParaRPr lang="en-US" sz="26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628" indent="-3429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Government </a:t>
            </a:r>
          </a:p>
          <a:p>
            <a:pPr marL="452628" indent="-3429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</a:t>
            </a:r>
            <a:r>
              <a:rPr lang="en-US" sz="2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 </a:t>
            </a:r>
            <a:r>
              <a:rPr lang="en-US" sz="2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www.coc.am </a:t>
            </a:r>
          </a:p>
          <a:p>
            <a:pPr marL="452628" indent="-3429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Prosecutor General’s Office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</a:t>
            </a:r>
            <a:r>
              <a:rPr lang="en-US" sz="2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there are suspicions about criminal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legal violations)</a:t>
            </a:r>
          </a:p>
          <a:p>
            <a:pPr marL="0" indent="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endParaRPr lang="en-US" sz="26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FOLLOW-UP</a:t>
            </a:r>
          </a:p>
          <a:p>
            <a:pPr marL="0" lvl="1" indent="0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endParaRPr lang="en-US" sz="2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Chamber of Control</a:t>
            </a:r>
          </a:p>
          <a:p>
            <a:pPr marL="342900" lvl="1" indent="-342900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140000"/>
              <a:buFont typeface="Lucida Sans Unicode" pitchFamily="34" charset="0"/>
              <a:buChar char="‣"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Follows-up </a:t>
            </a:r>
            <a:r>
              <a:rPr lang="en-US" sz="2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recovery process</a:t>
            </a:r>
          </a:p>
          <a:p>
            <a:pPr marL="342900" lvl="1" indent="-342900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140000"/>
              <a:buFont typeface="Lucida Sans Unicode" pitchFamily="34" charset="0"/>
              <a:buChar char="‣"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</a:t>
            </a:r>
            <a:r>
              <a:rPr lang="en-US" sz="2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on further </a:t>
            </a: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preventions and improvements</a:t>
            </a:r>
            <a:endParaRPr lang="ru-RU" sz="26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228600"/>
            <a:ext cx="4495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AUDIT RESULTS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6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Clr>
                <a:schemeClr val="tx2">
                  <a:lumMod val="20000"/>
                  <a:lumOff val="80000"/>
                </a:schemeClr>
              </a:buClr>
              <a:buNone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FINDINGS</a:t>
            </a:r>
          </a:p>
          <a:p>
            <a:pPr>
              <a:lnSpc>
                <a:spcPct val="15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HIGH PRICING</a:t>
            </a:r>
          </a:p>
          <a:p>
            <a:pPr>
              <a:lnSpc>
                <a:spcPct val="15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INTERMEDIARY SUPPLY</a:t>
            </a:r>
          </a:p>
          <a:p>
            <a:pPr>
              <a:lnSpc>
                <a:spcPct val="15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INEFFICIENT PLANNING</a:t>
            </a:r>
          </a:p>
          <a:p>
            <a:pPr>
              <a:lnSpc>
                <a:spcPct val="150000"/>
              </a:lnSpc>
              <a:buClr>
                <a:schemeClr val="tx2">
                  <a:lumMod val="20000"/>
                  <a:lumOff val="80000"/>
                </a:schemeClr>
              </a:buClr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UNSUBSTANTIATED  BUDGET ESTIMATION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2">
                  <a:lumMod val="20000"/>
                  <a:lumOff val="80000"/>
                </a:schemeClr>
              </a:buClr>
              <a:buNone/>
            </a:pP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Clr>
                <a:schemeClr val="tx2">
                  <a:lumMod val="20000"/>
                  <a:lumOff val="80000"/>
                </a:schemeClr>
              </a:buClr>
            </a:pP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Clr>
                <a:schemeClr val="tx2">
                  <a:lumMod val="20000"/>
                  <a:lumOff val="80000"/>
                </a:schemeClr>
              </a:buClr>
            </a:pPr>
            <a:endParaRPr lang="en-US" sz="2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tx2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5308937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2013 - PUBLIC PROCUREMENT AUDIT IS STATED AS A HIGH PRIORITY AUDIT TOPIC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228600"/>
            <a:ext cx="5638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PUBLIC PROCUREMENT AUDIT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05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03109"/>
            <a:ext cx="8610600" cy="56262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 AUDIT RECOMMENDATIONS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 of legal framework 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awareness, transparency and level of competition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 e-procurement system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 of pricing and budget estimation mechanisms</a:t>
            </a:r>
          </a:p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review of legal acts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detailed pricing and budget estimation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mechanisms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4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systematic approach to Anticorruption activities were accepted</a:t>
            </a:r>
          </a:p>
          <a:p>
            <a:pPr lvl="1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 million USD saved in Healthcare (2014)</a:t>
            </a:r>
            <a:r>
              <a:rPr lang="en-US" sz="3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09728" indent="0" algn="ctr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228600"/>
            <a:ext cx="5638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PUBLIC PROCUREMENT AUDIT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03109"/>
            <a:ext cx="8610600" cy="5626291"/>
          </a:xfrm>
        </p:spPr>
        <p:txBody>
          <a:bodyPr>
            <a:normAutofit/>
          </a:bodyPr>
          <a:lstStyle/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228600"/>
            <a:ext cx="5638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ANTI CORRUPTION ACTIVITIES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9400" y="2286000"/>
            <a:ext cx="3352800" cy="3276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ACTIVITIES</a:t>
            </a:r>
            <a:endParaRPr lang="en-US" sz="1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anose="02000506050000020003" pitchFamily="50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914400" y="1219200"/>
          <a:ext cx="728472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3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484</Words>
  <Application>Microsoft Office PowerPoint</Application>
  <PresentationFormat>On-screen Show (4:3)</PresentationFormat>
  <Paragraphs>157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Mr. Zorayr Karapetyan, Ph.D. Deputy Head of Methodology  and International Relations Department  July 4-5,  2017, Lisbon, Portugal</vt:lpstr>
      <vt:lpstr>DEVELOPMENT STAGES</vt:lpstr>
      <vt:lpstr>Slide 3</vt:lpstr>
      <vt:lpstr>SHIFT FROM INSPECTION TO AUDIT</vt:lpstr>
      <vt:lpstr>SHIFT FROM INSPECTION TO AUDIT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Hovik Petrosyan</dc:creator>
  <cp:lastModifiedBy>Zorayr</cp:lastModifiedBy>
  <cp:revision>462</cp:revision>
  <dcterms:created xsi:type="dcterms:W3CDTF">2015-05-18T05:07:01Z</dcterms:created>
  <dcterms:modified xsi:type="dcterms:W3CDTF">2017-07-02T19:55:38Z</dcterms:modified>
</cp:coreProperties>
</file>